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6" r:id="rId6"/>
    <p:sldId id="287" r:id="rId7"/>
    <p:sldId id="262" r:id="rId8"/>
    <p:sldId id="288" r:id="rId9"/>
    <p:sldId id="290" r:id="rId10"/>
    <p:sldId id="291" r:id="rId11"/>
    <p:sldId id="292" r:id="rId12"/>
    <p:sldId id="289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1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3BF26-83B2-4D5B-9ED1-68286EBF608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</dgm:pt>
    <dgm:pt modelId="{36F76133-C92C-490F-8CF8-09BC104B798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Submit Materials to NIFS by internal deadline</a:t>
          </a:r>
        </a:p>
      </dgm:t>
    </dgm:pt>
    <dgm:pt modelId="{29184379-8A98-474F-9B15-621C23CAAAF2}" type="parTrans" cxnId="{3FD6C93D-0147-4DE0-A56C-B7A7551B7E22}">
      <dgm:prSet/>
      <dgm:spPr/>
      <dgm:t>
        <a:bodyPr/>
        <a:lstStyle/>
        <a:p>
          <a:endParaRPr lang="en-US"/>
        </a:p>
      </dgm:t>
    </dgm:pt>
    <dgm:pt modelId="{4F060CD3-8561-47DF-9251-D2FD84ED8B16}" type="sibTrans" cxnId="{3FD6C93D-0147-4DE0-A56C-B7A7551B7E22}">
      <dgm:prSet/>
      <dgm:spPr/>
      <dgm:t>
        <a:bodyPr/>
        <a:lstStyle/>
        <a:p>
          <a:endParaRPr lang="en-US"/>
        </a:p>
      </dgm:t>
    </dgm:pt>
    <dgm:pt modelId="{549F737D-4250-47C0-B76D-B1E58790ECC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Faculty Committee Reviews Applications</a:t>
          </a:r>
          <a:endParaRPr lang="en-US" dirty="0"/>
        </a:p>
      </dgm:t>
    </dgm:pt>
    <dgm:pt modelId="{D6B35C7B-8CBF-4E7C-9543-B2C564743756}" type="parTrans" cxnId="{1EF84BB4-71D8-49A4-A9D7-2964C07011B1}">
      <dgm:prSet/>
      <dgm:spPr/>
      <dgm:t>
        <a:bodyPr/>
        <a:lstStyle/>
        <a:p>
          <a:endParaRPr lang="en-US"/>
        </a:p>
      </dgm:t>
    </dgm:pt>
    <dgm:pt modelId="{C645F2B0-10DB-447B-810E-6122F858CF4F}" type="sibTrans" cxnId="{1EF84BB4-71D8-49A4-A9D7-2964C07011B1}">
      <dgm:prSet/>
      <dgm:spPr/>
      <dgm:t>
        <a:bodyPr/>
        <a:lstStyle/>
        <a:p>
          <a:endParaRPr lang="en-US"/>
        </a:p>
      </dgm:t>
    </dgm:pt>
    <dgm:pt modelId="{7ED6014B-79B7-47DD-B475-D629A900B9F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u="none" dirty="0"/>
            <a:t>If Endorsed: Work with NIFS to Edit Application</a:t>
          </a:r>
        </a:p>
      </dgm:t>
    </dgm:pt>
    <dgm:pt modelId="{34F0C808-BA67-47B3-BB0D-75D41C12E927}" type="parTrans" cxnId="{1FAF64F9-2077-40D9-99D6-8FF7785A8FD6}">
      <dgm:prSet/>
      <dgm:spPr/>
      <dgm:t>
        <a:bodyPr/>
        <a:lstStyle/>
        <a:p>
          <a:endParaRPr lang="en-US"/>
        </a:p>
      </dgm:t>
    </dgm:pt>
    <dgm:pt modelId="{75352139-458A-4C87-B692-55D59BB8025C}" type="sibTrans" cxnId="{1FAF64F9-2077-40D9-99D6-8FF7785A8FD6}">
      <dgm:prSet/>
      <dgm:spPr/>
      <dgm:t>
        <a:bodyPr/>
        <a:lstStyle/>
        <a:p>
          <a:endParaRPr lang="en-US"/>
        </a:p>
      </dgm:t>
    </dgm:pt>
    <dgm:pt modelId="{AA2349A1-DF52-4611-A519-7416F0E873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NIFS </a:t>
          </a:r>
          <a:r>
            <a:rPr lang="en-US" dirty="0" smtClean="0"/>
            <a:t>Submits Application </a:t>
          </a:r>
          <a:r>
            <a:rPr lang="en-US" dirty="0"/>
            <a:t>to Foundation</a:t>
          </a:r>
        </a:p>
      </dgm:t>
    </dgm:pt>
    <dgm:pt modelId="{ED4ADC85-9D87-4EAF-9032-9BB7A5B47E5A}" type="parTrans" cxnId="{23FF0FB6-9F66-4F9F-B4D4-A2FA23B6DB95}">
      <dgm:prSet/>
      <dgm:spPr/>
      <dgm:t>
        <a:bodyPr/>
        <a:lstStyle/>
        <a:p>
          <a:endParaRPr lang="en-US"/>
        </a:p>
      </dgm:t>
    </dgm:pt>
    <dgm:pt modelId="{85AC316A-098D-4799-BB53-77D28C6753B6}" type="sibTrans" cxnId="{23FF0FB6-9F66-4F9F-B4D4-A2FA23B6DB95}">
      <dgm:prSet/>
      <dgm:spPr/>
      <dgm:t>
        <a:bodyPr/>
        <a:lstStyle/>
        <a:p>
          <a:endParaRPr lang="en-US"/>
        </a:p>
      </dgm:t>
    </dgm:pt>
    <dgm:pt modelId="{9767099D-D863-440B-8FB8-2D3B01F909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Work with NIFS on application materials</a:t>
          </a:r>
        </a:p>
      </dgm:t>
    </dgm:pt>
    <dgm:pt modelId="{61769EC8-8805-4470-B843-FED995D031E8}" type="parTrans" cxnId="{254880BB-ADF5-4EEB-A132-331B42DA3EC1}">
      <dgm:prSet/>
      <dgm:spPr/>
      <dgm:t>
        <a:bodyPr/>
        <a:lstStyle/>
        <a:p>
          <a:endParaRPr lang="en-US"/>
        </a:p>
      </dgm:t>
    </dgm:pt>
    <dgm:pt modelId="{FFF3AF06-9667-4CBC-A642-7C882E8490C2}" type="sibTrans" cxnId="{254880BB-ADF5-4EEB-A132-331B42DA3EC1}">
      <dgm:prSet/>
      <dgm:spPr/>
      <dgm:t>
        <a:bodyPr/>
        <a:lstStyle/>
        <a:p>
          <a:endParaRPr lang="en-US"/>
        </a:p>
      </dgm:t>
    </dgm:pt>
    <dgm:pt modelId="{822C56E0-13D9-4C3B-9D14-E4CBAEFC3DD3}" type="pres">
      <dgm:prSet presAssocID="{1723BF26-83B2-4D5B-9ED1-68286EBF6087}" presName="root" presStyleCnt="0">
        <dgm:presLayoutVars>
          <dgm:dir/>
          <dgm:resizeHandles val="exact"/>
        </dgm:presLayoutVars>
      </dgm:prSet>
      <dgm:spPr/>
    </dgm:pt>
    <dgm:pt modelId="{5FEAE3B5-FE89-49E5-8258-73653BB6B1D8}" type="pres">
      <dgm:prSet presAssocID="{9767099D-D863-440B-8FB8-2D3B01F90961}" presName="compNode" presStyleCnt="0"/>
      <dgm:spPr/>
    </dgm:pt>
    <dgm:pt modelId="{BF0F80B7-CDB7-4C9E-AB23-669A30895BC4}" type="pres">
      <dgm:prSet presAssocID="{9767099D-D863-440B-8FB8-2D3B01F90961}" presName="bgRect" presStyleLbl="bgShp" presStyleIdx="0" presStyleCnt="5"/>
      <dgm:spPr/>
    </dgm:pt>
    <dgm:pt modelId="{AEB7D765-EF82-4652-B74F-04E081E5103B}" type="pres">
      <dgm:prSet presAssocID="{9767099D-D863-440B-8FB8-2D3B01F9096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5EF42C4C-48DA-4CBA-9183-8269DFB1A523}" type="pres">
      <dgm:prSet presAssocID="{9767099D-D863-440B-8FB8-2D3B01F90961}" presName="spaceRect" presStyleCnt="0"/>
      <dgm:spPr/>
    </dgm:pt>
    <dgm:pt modelId="{88433206-3836-4F7B-AEBE-2CBA0AC7A125}" type="pres">
      <dgm:prSet presAssocID="{9767099D-D863-440B-8FB8-2D3B01F90961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E3133A9-75D8-40D6-9C12-F55421C22890}" type="pres">
      <dgm:prSet presAssocID="{FFF3AF06-9667-4CBC-A642-7C882E8490C2}" presName="sibTrans" presStyleCnt="0"/>
      <dgm:spPr/>
    </dgm:pt>
    <dgm:pt modelId="{BA3F16B6-8CA6-48A1-89D3-2EAF76B4A68C}" type="pres">
      <dgm:prSet presAssocID="{36F76133-C92C-490F-8CF8-09BC104B798E}" presName="compNode" presStyleCnt="0"/>
      <dgm:spPr/>
    </dgm:pt>
    <dgm:pt modelId="{1049CBE5-FCE6-4C06-8BAD-95B7E9093A66}" type="pres">
      <dgm:prSet presAssocID="{36F76133-C92C-490F-8CF8-09BC104B798E}" presName="bgRect" presStyleLbl="bgShp" presStyleIdx="1" presStyleCnt="5"/>
      <dgm:spPr/>
    </dgm:pt>
    <dgm:pt modelId="{2D983162-F3DA-4E61-B00E-0D052BFF56BA}" type="pres">
      <dgm:prSet presAssocID="{36F76133-C92C-490F-8CF8-09BC104B798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D98C6609-8DC6-4981-A239-8441224C1C4F}" type="pres">
      <dgm:prSet presAssocID="{36F76133-C92C-490F-8CF8-09BC104B798E}" presName="spaceRect" presStyleCnt="0"/>
      <dgm:spPr/>
    </dgm:pt>
    <dgm:pt modelId="{54C4F1F2-3A8A-4D3B-8245-72C772F0D5ED}" type="pres">
      <dgm:prSet presAssocID="{36F76133-C92C-490F-8CF8-09BC104B798E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2041692-8FDA-43FF-AE61-CEB6196F37D6}" type="pres">
      <dgm:prSet presAssocID="{4F060CD3-8561-47DF-9251-D2FD84ED8B16}" presName="sibTrans" presStyleCnt="0"/>
      <dgm:spPr/>
    </dgm:pt>
    <dgm:pt modelId="{D38175F5-71C7-4395-9A1F-1F355E4E143F}" type="pres">
      <dgm:prSet presAssocID="{549F737D-4250-47C0-B76D-B1E58790ECC5}" presName="compNode" presStyleCnt="0"/>
      <dgm:spPr/>
    </dgm:pt>
    <dgm:pt modelId="{E5E9D4DB-8484-4F7F-A5F1-9D586A6914F9}" type="pres">
      <dgm:prSet presAssocID="{549F737D-4250-47C0-B76D-B1E58790ECC5}" presName="bgRect" presStyleLbl="bgShp" presStyleIdx="2" presStyleCnt="5"/>
      <dgm:spPr/>
    </dgm:pt>
    <dgm:pt modelId="{FE0EB74B-2312-4D7E-B300-71F737B07D93}" type="pres">
      <dgm:prSet presAssocID="{549F737D-4250-47C0-B76D-B1E58790ECC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3C9DD2F4-D579-48C4-A5BC-00028DCB3847}" type="pres">
      <dgm:prSet presAssocID="{549F737D-4250-47C0-B76D-B1E58790ECC5}" presName="spaceRect" presStyleCnt="0"/>
      <dgm:spPr/>
    </dgm:pt>
    <dgm:pt modelId="{7F59E52B-487D-42E9-8915-84D1F76A0806}" type="pres">
      <dgm:prSet presAssocID="{549F737D-4250-47C0-B76D-B1E58790ECC5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E5DC392-0487-4076-9870-ECED03E32ACD}" type="pres">
      <dgm:prSet presAssocID="{C645F2B0-10DB-447B-810E-6122F858CF4F}" presName="sibTrans" presStyleCnt="0"/>
      <dgm:spPr/>
    </dgm:pt>
    <dgm:pt modelId="{D6FCB92A-3CD2-4A17-A1FF-11EEC43840F0}" type="pres">
      <dgm:prSet presAssocID="{7ED6014B-79B7-47DD-B475-D629A900B9F2}" presName="compNode" presStyleCnt="0"/>
      <dgm:spPr/>
    </dgm:pt>
    <dgm:pt modelId="{0A5AF2CF-266E-47FB-9603-1F808A291B26}" type="pres">
      <dgm:prSet presAssocID="{7ED6014B-79B7-47DD-B475-D629A900B9F2}" presName="bgRect" presStyleLbl="bgShp" presStyleIdx="3" presStyleCnt="5"/>
      <dgm:spPr/>
    </dgm:pt>
    <dgm:pt modelId="{0DE7219C-81EE-409F-83D9-209697B18A72}" type="pres">
      <dgm:prSet presAssocID="{7ED6014B-79B7-47DD-B475-D629A900B9F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agement"/>
        </a:ext>
      </dgm:extLst>
    </dgm:pt>
    <dgm:pt modelId="{A8D2AA73-AEFD-47A3-A298-500F83F097EA}" type="pres">
      <dgm:prSet presAssocID="{7ED6014B-79B7-47DD-B475-D629A900B9F2}" presName="spaceRect" presStyleCnt="0"/>
      <dgm:spPr/>
    </dgm:pt>
    <dgm:pt modelId="{EDB09FF2-F831-4C4D-9979-8085B9635E0C}" type="pres">
      <dgm:prSet presAssocID="{7ED6014B-79B7-47DD-B475-D629A900B9F2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1AC5A19-AB08-4539-B9EF-374FE1228525}" type="pres">
      <dgm:prSet presAssocID="{75352139-458A-4C87-B692-55D59BB8025C}" presName="sibTrans" presStyleCnt="0"/>
      <dgm:spPr/>
    </dgm:pt>
    <dgm:pt modelId="{F8E1D525-08DA-4867-BEE3-AA0DF9801E92}" type="pres">
      <dgm:prSet presAssocID="{AA2349A1-DF52-4611-A519-7416F0E873D7}" presName="compNode" presStyleCnt="0"/>
      <dgm:spPr/>
    </dgm:pt>
    <dgm:pt modelId="{AD0F453F-FEEE-4965-A70B-C1FF8DA04644}" type="pres">
      <dgm:prSet presAssocID="{AA2349A1-DF52-4611-A519-7416F0E873D7}" presName="bgRect" presStyleLbl="bgShp" presStyleIdx="4" presStyleCnt="5"/>
      <dgm:spPr/>
    </dgm:pt>
    <dgm:pt modelId="{36D0C52C-42E1-43D7-90D6-089192537A68}" type="pres">
      <dgm:prSet presAssocID="{AA2349A1-DF52-4611-A519-7416F0E873D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32DFFF9D-B252-4927-A992-13D89A75DC7B}" type="pres">
      <dgm:prSet presAssocID="{AA2349A1-DF52-4611-A519-7416F0E873D7}" presName="spaceRect" presStyleCnt="0"/>
      <dgm:spPr/>
    </dgm:pt>
    <dgm:pt modelId="{3DA990C2-B97E-483E-9EB0-02FF42320D76}" type="pres">
      <dgm:prSet presAssocID="{AA2349A1-DF52-4611-A519-7416F0E873D7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AB8398C-5ED3-4DF1-9D71-34B8AEEDC9C3}" type="presOf" srcId="{7ED6014B-79B7-47DD-B475-D629A900B9F2}" destId="{EDB09FF2-F831-4C4D-9979-8085B9635E0C}" srcOrd="0" destOrd="0" presId="urn:microsoft.com/office/officeart/2018/2/layout/IconVerticalSolidList"/>
    <dgm:cxn modelId="{D9261A84-9717-41AA-8DED-C3D718426155}" type="presOf" srcId="{AA2349A1-DF52-4611-A519-7416F0E873D7}" destId="{3DA990C2-B97E-483E-9EB0-02FF42320D76}" srcOrd="0" destOrd="0" presId="urn:microsoft.com/office/officeart/2018/2/layout/IconVerticalSolidList"/>
    <dgm:cxn modelId="{1EF84BB4-71D8-49A4-A9D7-2964C07011B1}" srcId="{1723BF26-83B2-4D5B-9ED1-68286EBF6087}" destId="{549F737D-4250-47C0-B76D-B1E58790ECC5}" srcOrd="2" destOrd="0" parTransId="{D6B35C7B-8CBF-4E7C-9543-B2C564743756}" sibTransId="{C645F2B0-10DB-447B-810E-6122F858CF4F}"/>
    <dgm:cxn modelId="{254880BB-ADF5-4EEB-A132-331B42DA3EC1}" srcId="{1723BF26-83B2-4D5B-9ED1-68286EBF6087}" destId="{9767099D-D863-440B-8FB8-2D3B01F90961}" srcOrd="0" destOrd="0" parTransId="{61769EC8-8805-4470-B843-FED995D031E8}" sibTransId="{FFF3AF06-9667-4CBC-A642-7C882E8490C2}"/>
    <dgm:cxn modelId="{3FD6C93D-0147-4DE0-A56C-B7A7551B7E22}" srcId="{1723BF26-83B2-4D5B-9ED1-68286EBF6087}" destId="{36F76133-C92C-490F-8CF8-09BC104B798E}" srcOrd="1" destOrd="0" parTransId="{29184379-8A98-474F-9B15-621C23CAAAF2}" sibTransId="{4F060CD3-8561-47DF-9251-D2FD84ED8B16}"/>
    <dgm:cxn modelId="{EE949C5E-469F-494E-8AF2-71340DB44CFE}" type="presOf" srcId="{549F737D-4250-47C0-B76D-B1E58790ECC5}" destId="{7F59E52B-487D-42E9-8915-84D1F76A0806}" srcOrd="0" destOrd="0" presId="urn:microsoft.com/office/officeart/2018/2/layout/IconVerticalSolidList"/>
    <dgm:cxn modelId="{823CF747-E386-4659-B32F-71BB596D3AEC}" type="presOf" srcId="{36F76133-C92C-490F-8CF8-09BC104B798E}" destId="{54C4F1F2-3A8A-4D3B-8245-72C772F0D5ED}" srcOrd="0" destOrd="0" presId="urn:microsoft.com/office/officeart/2018/2/layout/IconVerticalSolidList"/>
    <dgm:cxn modelId="{6ECF79BF-E70C-4418-94B1-9D4DDD080B69}" type="presOf" srcId="{1723BF26-83B2-4D5B-9ED1-68286EBF6087}" destId="{822C56E0-13D9-4C3B-9D14-E4CBAEFC3DD3}" srcOrd="0" destOrd="0" presId="urn:microsoft.com/office/officeart/2018/2/layout/IconVerticalSolidList"/>
    <dgm:cxn modelId="{1FAF64F9-2077-40D9-99D6-8FF7785A8FD6}" srcId="{1723BF26-83B2-4D5B-9ED1-68286EBF6087}" destId="{7ED6014B-79B7-47DD-B475-D629A900B9F2}" srcOrd="3" destOrd="0" parTransId="{34F0C808-BA67-47B3-BB0D-75D41C12E927}" sibTransId="{75352139-458A-4C87-B692-55D59BB8025C}"/>
    <dgm:cxn modelId="{23FF0FB6-9F66-4F9F-B4D4-A2FA23B6DB95}" srcId="{1723BF26-83B2-4D5B-9ED1-68286EBF6087}" destId="{AA2349A1-DF52-4611-A519-7416F0E873D7}" srcOrd="4" destOrd="0" parTransId="{ED4ADC85-9D87-4EAF-9032-9BB7A5B47E5A}" sibTransId="{85AC316A-098D-4799-BB53-77D28C6753B6}"/>
    <dgm:cxn modelId="{6F11F9F0-60CC-483A-A134-694E3C3EF678}" type="presOf" srcId="{9767099D-D863-440B-8FB8-2D3B01F90961}" destId="{88433206-3836-4F7B-AEBE-2CBA0AC7A125}" srcOrd="0" destOrd="0" presId="urn:microsoft.com/office/officeart/2018/2/layout/IconVerticalSolidList"/>
    <dgm:cxn modelId="{CE45FDA5-23AB-4BD2-B3E5-2FACE3FB934C}" type="presParOf" srcId="{822C56E0-13D9-4C3B-9D14-E4CBAEFC3DD3}" destId="{5FEAE3B5-FE89-49E5-8258-73653BB6B1D8}" srcOrd="0" destOrd="0" presId="urn:microsoft.com/office/officeart/2018/2/layout/IconVerticalSolidList"/>
    <dgm:cxn modelId="{A7319653-B3E5-4FF1-AC96-157DB3D60F79}" type="presParOf" srcId="{5FEAE3B5-FE89-49E5-8258-73653BB6B1D8}" destId="{BF0F80B7-CDB7-4C9E-AB23-669A30895BC4}" srcOrd="0" destOrd="0" presId="urn:microsoft.com/office/officeart/2018/2/layout/IconVerticalSolidList"/>
    <dgm:cxn modelId="{22FB4A19-83E3-4B73-8F5F-1C3780326146}" type="presParOf" srcId="{5FEAE3B5-FE89-49E5-8258-73653BB6B1D8}" destId="{AEB7D765-EF82-4652-B74F-04E081E5103B}" srcOrd="1" destOrd="0" presId="urn:microsoft.com/office/officeart/2018/2/layout/IconVerticalSolidList"/>
    <dgm:cxn modelId="{7B1D11F7-1FAF-4052-AC22-24D191A0ED2F}" type="presParOf" srcId="{5FEAE3B5-FE89-49E5-8258-73653BB6B1D8}" destId="{5EF42C4C-48DA-4CBA-9183-8269DFB1A523}" srcOrd="2" destOrd="0" presId="urn:microsoft.com/office/officeart/2018/2/layout/IconVerticalSolidList"/>
    <dgm:cxn modelId="{4B6A7CF2-FDBD-4261-964C-8F8D4EB27882}" type="presParOf" srcId="{5FEAE3B5-FE89-49E5-8258-73653BB6B1D8}" destId="{88433206-3836-4F7B-AEBE-2CBA0AC7A125}" srcOrd="3" destOrd="0" presId="urn:microsoft.com/office/officeart/2018/2/layout/IconVerticalSolidList"/>
    <dgm:cxn modelId="{A0D751E1-2043-4849-B67A-D6FDA7429319}" type="presParOf" srcId="{822C56E0-13D9-4C3B-9D14-E4CBAEFC3DD3}" destId="{3E3133A9-75D8-40D6-9C12-F55421C22890}" srcOrd="1" destOrd="0" presId="urn:microsoft.com/office/officeart/2018/2/layout/IconVerticalSolidList"/>
    <dgm:cxn modelId="{1F895BFC-EF69-41C7-8459-A4658C1BB1AB}" type="presParOf" srcId="{822C56E0-13D9-4C3B-9D14-E4CBAEFC3DD3}" destId="{BA3F16B6-8CA6-48A1-89D3-2EAF76B4A68C}" srcOrd="2" destOrd="0" presId="urn:microsoft.com/office/officeart/2018/2/layout/IconVerticalSolidList"/>
    <dgm:cxn modelId="{5E6C133B-94C7-4069-964B-435C7187B9F2}" type="presParOf" srcId="{BA3F16B6-8CA6-48A1-89D3-2EAF76B4A68C}" destId="{1049CBE5-FCE6-4C06-8BAD-95B7E9093A66}" srcOrd="0" destOrd="0" presId="urn:microsoft.com/office/officeart/2018/2/layout/IconVerticalSolidList"/>
    <dgm:cxn modelId="{D37CF747-83A5-4599-829B-4F2C3ADACFBF}" type="presParOf" srcId="{BA3F16B6-8CA6-48A1-89D3-2EAF76B4A68C}" destId="{2D983162-F3DA-4E61-B00E-0D052BFF56BA}" srcOrd="1" destOrd="0" presId="urn:microsoft.com/office/officeart/2018/2/layout/IconVerticalSolidList"/>
    <dgm:cxn modelId="{E2D26515-037A-443D-8088-12F08B14C0DE}" type="presParOf" srcId="{BA3F16B6-8CA6-48A1-89D3-2EAF76B4A68C}" destId="{D98C6609-8DC6-4981-A239-8441224C1C4F}" srcOrd="2" destOrd="0" presId="urn:microsoft.com/office/officeart/2018/2/layout/IconVerticalSolidList"/>
    <dgm:cxn modelId="{B6B9A302-0272-4F24-A175-8ED314BC178E}" type="presParOf" srcId="{BA3F16B6-8CA6-48A1-89D3-2EAF76B4A68C}" destId="{54C4F1F2-3A8A-4D3B-8245-72C772F0D5ED}" srcOrd="3" destOrd="0" presId="urn:microsoft.com/office/officeart/2018/2/layout/IconVerticalSolidList"/>
    <dgm:cxn modelId="{78C7A20E-DA0E-4E1B-BACC-0AB1F58E4DF4}" type="presParOf" srcId="{822C56E0-13D9-4C3B-9D14-E4CBAEFC3DD3}" destId="{F2041692-8FDA-43FF-AE61-CEB6196F37D6}" srcOrd="3" destOrd="0" presId="urn:microsoft.com/office/officeart/2018/2/layout/IconVerticalSolidList"/>
    <dgm:cxn modelId="{595D655C-4974-4BB4-A848-355793A15DC2}" type="presParOf" srcId="{822C56E0-13D9-4C3B-9D14-E4CBAEFC3DD3}" destId="{D38175F5-71C7-4395-9A1F-1F355E4E143F}" srcOrd="4" destOrd="0" presId="urn:microsoft.com/office/officeart/2018/2/layout/IconVerticalSolidList"/>
    <dgm:cxn modelId="{6B9300BF-42EF-45C5-843E-1E0465F7DFD4}" type="presParOf" srcId="{D38175F5-71C7-4395-9A1F-1F355E4E143F}" destId="{E5E9D4DB-8484-4F7F-A5F1-9D586A6914F9}" srcOrd="0" destOrd="0" presId="urn:microsoft.com/office/officeart/2018/2/layout/IconVerticalSolidList"/>
    <dgm:cxn modelId="{FEAFCDCD-6D71-487C-82FA-2E191F9E9FB2}" type="presParOf" srcId="{D38175F5-71C7-4395-9A1F-1F355E4E143F}" destId="{FE0EB74B-2312-4D7E-B300-71F737B07D93}" srcOrd="1" destOrd="0" presId="urn:microsoft.com/office/officeart/2018/2/layout/IconVerticalSolidList"/>
    <dgm:cxn modelId="{C3E2688C-D602-4CE3-9BA5-AD2FD2808508}" type="presParOf" srcId="{D38175F5-71C7-4395-9A1F-1F355E4E143F}" destId="{3C9DD2F4-D579-48C4-A5BC-00028DCB3847}" srcOrd="2" destOrd="0" presId="urn:microsoft.com/office/officeart/2018/2/layout/IconVerticalSolidList"/>
    <dgm:cxn modelId="{4541D6CB-6FF6-4C77-91EC-07B8C3217E7D}" type="presParOf" srcId="{D38175F5-71C7-4395-9A1F-1F355E4E143F}" destId="{7F59E52B-487D-42E9-8915-84D1F76A0806}" srcOrd="3" destOrd="0" presId="urn:microsoft.com/office/officeart/2018/2/layout/IconVerticalSolidList"/>
    <dgm:cxn modelId="{43B3EF13-21F4-408F-9A06-70B4996BEA4A}" type="presParOf" srcId="{822C56E0-13D9-4C3B-9D14-E4CBAEFC3DD3}" destId="{EE5DC392-0487-4076-9870-ECED03E32ACD}" srcOrd="5" destOrd="0" presId="urn:microsoft.com/office/officeart/2018/2/layout/IconVerticalSolidList"/>
    <dgm:cxn modelId="{9638812E-6924-4A29-A900-95F74D784459}" type="presParOf" srcId="{822C56E0-13D9-4C3B-9D14-E4CBAEFC3DD3}" destId="{D6FCB92A-3CD2-4A17-A1FF-11EEC43840F0}" srcOrd="6" destOrd="0" presId="urn:microsoft.com/office/officeart/2018/2/layout/IconVerticalSolidList"/>
    <dgm:cxn modelId="{0D361BAA-EB6D-4F36-8AB4-6DB32A78D3EB}" type="presParOf" srcId="{D6FCB92A-3CD2-4A17-A1FF-11EEC43840F0}" destId="{0A5AF2CF-266E-47FB-9603-1F808A291B26}" srcOrd="0" destOrd="0" presId="urn:microsoft.com/office/officeart/2018/2/layout/IconVerticalSolidList"/>
    <dgm:cxn modelId="{40C39AC0-4455-48CF-BC02-547EA578C364}" type="presParOf" srcId="{D6FCB92A-3CD2-4A17-A1FF-11EEC43840F0}" destId="{0DE7219C-81EE-409F-83D9-209697B18A72}" srcOrd="1" destOrd="0" presId="urn:microsoft.com/office/officeart/2018/2/layout/IconVerticalSolidList"/>
    <dgm:cxn modelId="{35C718F9-59D3-4CED-978E-0D45D4CDEDD0}" type="presParOf" srcId="{D6FCB92A-3CD2-4A17-A1FF-11EEC43840F0}" destId="{A8D2AA73-AEFD-47A3-A298-500F83F097EA}" srcOrd="2" destOrd="0" presId="urn:microsoft.com/office/officeart/2018/2/layout/IconVerticalSolidList"/>
    <dgm:cxn modelId="{2DE02A7C-4FDD-4D07-8EAA-49F86924FBB3}" type="presParOf" srcId="{D6FCB92A-3CD2-4A17-A1FF-11EEC43840F0}" destId="{EDB09FF2-F831-4C4D-9979-8085B9635E0C}" srcOrd="3" destOrd="0" presId="urn:microsoft.com/office/officeart/2018/2/layout/IconVerticalSolidList"/>
    <dgm:cxn modelId="{8414B954-A02C-4BBC-86E4-B59A5864A46B}" type="presParOf" srcId="{822C56E0-13D9-4C3B-9D14-E4CBAEFC3DD3}" destId="{C1AC5A19-AB08-4539-B9EF-374FE1228525}" srcOrd="7" destOrd="0" presId="urn:microsoft.com/office/officeart/2018/2/layout/IconVerticalSolidList"/>
    <dgm:cxn modelId="{13E8DE96-2283-4DA1-8576-F2019A465E95}" type="presParOf" srcId="{822C56E0-13D9-4C3B-9D14-E4CBAEFC3DD3}" destId="{F8E1D525-08DA-4867-BEE3-AA0DF9801E92}" srcOrd="8" destOrd="0" presId="urn:microsoft.com/office/officeart/2018/2/layout/IconVerticalSolidList"/>
    <dgm:cxn modelId="{6897C073-54A9-4140-9CF5-41B753873876}" type="presParOf" srcId="{F8E1D525-08DA-4867-BEE3-AA0DF9801E92}" destId="{AD0F453F-FEEE-4965-A70B-C1FF8DA04644}" srcOrd="0" destOrd="0" presId="urn:microsoft.com/office/officeart/2018/2/layout/IconVerticalSolidList"/>
    <dgm:cxn modelId="{E103B8D5-0D07-4E21-A71A-C31C0C6466C9}" type="presParOf" srcId="{F8E1D525-08DA-4867-BEE3-AA0DF9801E92}" destId="{36D0C52C-42E1-43D7-90D6-089192537A68}" srcOrd="1" destOrd="0" presId="urn:microsoft.com/office/officeart/2018/2/layout/IconVerticalSolidList"/>
    <dgm:cxn modelId="{AE94F3E0-1C35-47C4-B152-6FA6E9499FCE}" type="presParOf" srcId="{F8E1D525-08DA-4867-BEE3-AA0DF9801E92}" destId="{32DFFF9D-B252-4927-A992-13D89A75DC7B}" srcOrd="2" destOrd="0" presId="urn:microsoft.com/office/officeart/2018/2/layout/IconVerticalSolidList"/>
    <dgm:cxn modelId="{E8A05459-ED76-4C64-BB12-24A36F86C3F5}" type="presParOf" srcId="{F8E1D525-08DA-4867-BEE3-AA0DF9801E92}" destId="{3DA990C2-B97E-483E-9EB0-02FF42320D7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F80B7-CDB7-4C9E-AB23-669A30895BC4}">
      <dsp:nvSpPr>
        <dsp:cNvPr id="0" name=""/>
        <dsp:cNvSpPr/>
      </dsp:nvSpPr>
      <dsp:spPr>
        <a:xfrm>
          <a:off x="0" y="3890"/>
          <a:ext cx="6628804" cy="8286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7D765-EF82-4652-B74F-04E081E5103B}">
      <dsp:nvSpPr>
        <dsp:cNvPr id="0" name=""/>
        <dsp:cNvSpPr/>
      </dsp:nvSpPr>
      <dsp:spPr>
        <a:xfrm>
          <a:off x="250661" y="190332"/>
          <a:ext cx="455748" cy="455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33206-3836-4F7B-AEBE-2CBA0AC7A125}">
      <dsp:nvSpPr>
        <dsp:cNvPr id="0" name=""/>
        <dsp:cNvSpPr/>
      </dsp:nvSpPr>
      <dsp:spPr>
        <a:xfrm>
          <a:off x="957071" y="3890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Work with NIFS on application materials</a:t>
          </a:r>
        </a:p>
      </dsp:txBody>
      <dsp:txXfrm>
        <a:off x="957071" y="3890"/>
        <a:ext cx="5671732" cy="828633"/>
      </dsp:txXfrm>
    </dsp:sp>
    <dsp:sp modelId="{1049CBE5-FCE6-4C06-8BAD-95B7E9093A66}">
      <dsp:nvSpPr>
        <dsp:cNvPr id="0" name=""/>
        <dsp:cNvSpPr/>
      </dsp:nvSpPr>
      <dsp:spPr>
        <a:xfrm>
          <a:off x="0" y="1039682"/>
          <a:ext cx="6628804" cy="8286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83162-F3DA-4E61-B00E-0D052BFF56BA}">
      <dsp:nvSpPr>
        <dsp:cNvPr id="0" name=""/>
        <dsp:cNvSpPr/>
      </dsp:nvSpPr>
      <dsp:spPr>
        <a:xfrm>
          <a:off x="250661" y="1226124"/>
          <a:ext cx="455748" cy="4557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4F1F2-3A8A-4D3B-8245-72C772F0D5ED}">
      <dsp:nvSpPr>
        <dsp:cNvPr id="0" name=""/>
        <dsp:cNvSpPr/>
      </dsp:nvSpPr>
      <dsp:spPr>
        <a:xfrm>
          <a:off x="957071" y="1039682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Submit Materials to NIFS by internal deadline</a:t>
          </a:r>
        </a:p>
      </dsp:txBody>
      <dsp:txXfrm>
        <a:off x="957071" y="1039682"/>
        <a:ext cx="5671732" cy="828633"/>
      </dsp:txXfrm>
    </dsp:sp>
    <dsp:sp modelId="{E5E9D4DB-8484-4F7F-A5F1-9D586A6914F9}">
      <dsp:nvSpPr>
        <dsp:cNvPr id="0" name=""/>
        <dsp:cNvSpPr/>
      </dsp:nvSpPr>
      <dsp:spPr>
        <a:xfrm>
          <a:off x="0" y="2075473"/>
          <a:ext cx="6628804" cy="8286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EB74B-2312-4D7E-B300-71F737B07D93}">
      <dsp:nvSpPr>
        <dsp:cNvPr id="0" name=""/>
        <dsp:cNvSpPr/>
      </dsp:nvSpPr>
      <dsp:spPr>
        <a:xfrm>
          <a:off x="250661" y="2261916"/>
          <a:ext cx="455748" cy="4557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9E52B-487D-42E9-8915-84D1F76A0806}">
      <dsp:nvSpPr>
        <dsp:cNvPr id="0" name=""/>
        <dsp:cNvSpPr/>
      </dsp:nvSpPr>
      <dsp:spPr>
        <a:xfrm>
          <a:off x="957071" y="2075473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Faculty Committee Reviews Applications</a:t>
          </a:r>
          <a:endParaRPr lang="en-US" sz="1900" kern="1200" dirty="0"/>
        </a:p>
      </dsp:txBody>
      <dsp:txXfrm>
        <a:off x="957071" y="2075473"/>
        <a:ext cx="5671732" cy="828633"/>
      </dsp:txXfrm>
    </dsp:sp>
    <dsp:sp modelId="{0A5AF2CF-266E-47FB-9603-1F808A291B26}">
      <dsp:nvSpPr>
        <dsp:cNvPr id="0" name=""/>
        <dsp:cNvSpPr/>
      </dsp:nvSpPr>
      <dsp:spPr>
        <a:xfrm>
          <a:off x="0" y="3111265"/>
          <a:ext cx="6628804" cy="8286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7219C-81EE-409F-83D9-209697B18A72}">
      <dsp:nvSpPr>
        <dsp:cNvPr id="0" name=""/>
        <dsp:cNvSpPr/>
      </dsp:nvSpPr>
      <dsp:spPr>
        <a:xfrm>
          <a:off x="250661" y="3297708"/>
          <a:ext cx="455748" cy="455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09FF2-F831-4C4D-9979-8085B9635E0C}">
      <dsp:nvSpPr>
        <dsp:cNvPr id="0" name=""/>
        <dsp:cNvSpPr/>
      </dsp:nvSpPr>
      <dsp:spPr>
        <a:xfrm>
          <a:off x="957071" y="3111265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u="none" kern="1200" dirty="0"/>
            <a:t>If Endorsed: Work with NIFS to Edit Application</a:t>
          </a:r>
        </a:p>
      </dsp:txBody>
      <dsp:txXfrm>
        <a:off x="957071" y="3111265"/>
        <a:ext cx="5671732" cy="828633"/>
      </dsp:txXfrm>
    </dsp:sp>
    <dsp:sp modelId="{AD0F453F-FEEE-4965-A70B-C1FF8DA04644}">
      <dsp:nvSpPr>
        <dsp:cNvPr id="0" name=""/>
        <dsp:cNvSpPr/>
      </dsp:nvSpPr>
      <dsp:spPr>
        <a:xfrm>
          <a:off x="0" y="4147057"/>
          <a:ext cx="6628804" cy="8286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0C52C-42E1-43D7-90D6-089192537A68}">
      <dsp:nvSpPr>
        <dsp:cNvPr id="0" name=""/>
        <dsp:cNvSpPr/>
      </dsp:nvSpPr>
      <dsp:spPr>
        <a:xfrm>
          <a:off x="250661" y="4333499"/>
          <a:ext cx="455748" cy="4557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990C2-B97E-483E-9EB0-02FF42320D76}">
      <dsp:nvSpPr>
        <dsp:cNvPr id="0" name=""/>
        <dsp:cNvSpPr/>
      </dsp:nvSpPr>
      <dsp:spPr>
        <a:xfrm>
          <a:off x="957071" y="4147057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NIFS </a:t>
          </a:r>
          <a:r>
            <a:rPr lang="en-US" sz="1900" kern="1200" dirty="0" smtClean="0"/>
            <a:t>Submits Application </a:t>
          </a:r>
          <a:r>
            <a:rPr lang="en-US" sz="1900" kern="1200" dirty="0"/>
            <a:t>to Foundation</a:t>
          </a:r>
        </a:p>
      </dsp:txBody>
      <dsp:txXfrm>
        <a:off x="957071" y="4147057"/>
        <a:ext cx="5671732" cy="82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ifs.msu.edu/resources/student-resources.html" TargetMode="External"/><Relationship Id="rId2" Type="http://schemas.openxmlformats.org/officeDocument/2006/relationships/hyperlink" Target="http://www.nifs.msu.edu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434" y="2309644"/>
            <a:ext cx="7367565" cy="1646302"/>
          </a:xfrm>
        </p:spPr>
        <p:txBody>
          <a:bodyPr/>
          <a:lstStyle/>
          <a:p>
            <a:pPr algn="ctr"/>
            <a:r>
              <a:rPr lang="en-US" dirty="0" smtClean="0"/>
              <a:t>Goldwater</a:t>
            </a:r>
            <a:br>
              <a:rPr lang="en-US" dirty="0" smtClean="0"/>
            </a:br>
            <a:r>
              <a:rPr lang="en-US" dirty="0" smtClean="0"/>
              <a:t>Scholarship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17" y="5700019"/>
            <a:ext cx="7848600" cy="7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3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b="1">
                <a:solidFill>
                  <a:schemeClr val="bg1"/>
                </a:solidFill>
                <a:cs typeface="Gotham Bold" pitchFamily="50" charset="0"/>
              </a:rPr>
              <a:t>The National/International </a:t>
            </a:r>
            <a:br>
              <a:rPr lang="en-US" sz="2300" b="1">
                <a:solidFill>
                  <a:schemeClr val="bg1"/>
                </a:solidFill>
                <a:cs typeface="Gotham Bold" pitchFamily="50" charset="0"/>
              </a:rPr>
            </a:br>
            <a:r>
              <a:rPr lang="en-US" sz="2300" b="1">
                <a:solidFill>
                  <a:schemeClr val="bg1"/>
                </a:solidFill>
                <a:cs typeface="Gotham Bold" pitchFamily="50" charset="0"/>
              </a:rPr>
              <a:t>Fellowships &amp; Scholarships (NIFS) Office </a:t>
            </a:r>
            <a:r>
              <a:rPr lang="en-US" sz="2300" b="1">
                <a:solidFill>
                  <a:schemeClr val="bg1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US" sz="2300" b="1">
                <a:solidFill>
                  <a:schemeClr val="bg1"/>
                </a:solidFill>
                <a:latin typeface="Gotham Book" pitchFamily="50" charset="0"/>
                <a:cs typeface="Gotham Book" pitchFamily="50" charset="0"/>
              </a:rPr>
            </a:br>
            <a:endParaRPr lang="en-US" sz="2300">
              <a:solidFill>
                <a:schemeClr val="bg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located in Bessey Hall, room 186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1" y="2091067"/>
            <a:ext cx="5143500" cy="2663357"/>
            <a:chOff x="2568548" y="2868721"/>
            <a:chExt cx="5062479" cy="2621402"/>
          </a:xfrm>
        </p:grpSpPr>
        <p:sp>
          <p:nvSpPr>
            <p:cNvPr id="7" name="TextBox 6"/>
            <p:cNvSpPr txBox="1"/>
            <p:nvPr/>
          </p:nvSpPr>
          <p:spPr>
            <a:xfrm>
              <a:off x="3051864" y="4518159"/>
              <a:ext cx="4579163" cy="36933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000" err="1">
                  <a:latin typeface="Arial" panose="020B0604020202020204" pitchFamily="34" charset="0"/>
                  <a:cs typeface="Arial" panose="020B0604020202020204" pitchFamily="34" charset="0"/>
                </a:rPr>
                <a:t>NIFSatMSU</a:t>
              </a:r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51864" y="5046354"/>
              <a:ext cx="4495328" cy="369331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n-US" sz="2000" err="1">
                  <a:latin typeface="Arial" panose="020B0604020202020204" pitchFamily="34" charset="0"/>
                  <a:cs typeface="Arial" panose="020B0604020202020204" pitchFamily="34" charset="0"/>
                </a:rPr>
                <a:t>NIFSatMSU</a:t>
              </a:r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51864" y="3474415"/>
              <a:ext cx="2273863" cy="369333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nifs@msu.edu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51864" y="3996888"/>
              <a:ext cx="3554005" cy="369333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000">
                  <a:latin typeface="Arial" panose="020B0604020202020204" pitchFamily="34" charset="0"/>
                  <a:cs typeface="Arial" panose="020B0604020202020204" pitchFamily="34" charset="0"/>
                </a:rPr>
                <a:t>www.nifs.msu.edu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1864" y="2977264"/>
              <a:ext cx="3133112" cy="31393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>
                <a:lnSpc>
                  <a:spcPct val="80000"/>
                </a:lnSpc>
                <a:spcAft>
                  <a:spcPts val="600"/>
                </a:spcAft>
              </a:pPr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(517) 884–7650</a:t>
              </a:r>
            </a:p>
          </p:txBody>
        </p:sp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8548" y="4449443"/>
              <a:ext cx="483316" cy="52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0" descr="A close up of a logo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8548" y="4971916"/>
              <a:ext cx="483316" cy="518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1" descr="A close up of a logo&#10;&#10;Description automatically generat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8548" y="3395466"/>
              <a:ext cx="483316" cy="527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5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44" t="22488" r="21691" b="26205"/>
            <a:stretch/>
          </p:blipFill>
          <p:spPr bwMode="auto">
            <a:xfrm>
              <a:off x="2568548" y="3922698"/>
              <a:ext cx="483316" cy="526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6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86" t="5311" r="9080" b="3847"/>
            <a:stretch/>
          </p:blipFill>
          <p:spPr bwMode="auto">
            <a:xfrm>
              <a:off x="2568548" y="2868721"/>
              <a:ext cx="483316" cy="526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347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05" y="527957"/>
            <a:ext cx="8596668" cy="1320800"/>
          </a:xfrm>
        </p:spPr>
        <p:txBody>
          <a:bodyPr/>
          <a:lstStyle/>
          <a:p>
            <a:r>
              <a:rPr lang="en-US"/>
              <a:t>NIFS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4" y="1327150"/>
            <a:ext cx="9613295" cy="44493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National/International Fellowship &amp; Scholarship (NIFS)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Helps graduate and undergraduate:</a:t>
            </a:r>
          </a:p>
          <a:p>
            <a:pPr marL="800100" lvl="1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Collect application materials (including reference letters)</a:t>
            </a:r>
          </a:p>
          <a:p>
            <a:pPr marL="800100" lvl="1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student feedback to help strength application materials</a:t>
            </a:r>
          </a:p>
          <a:p>
            <a:pPr marL="800100" lvl="1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resumes and interviewing skills</a:t>
            </a:r>
          </a:p>
          <a:p>
            <a:pPr marL="800100" lvl="1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Receive university endorsement (required for most scholarships)</a:t>
            </a:r>
          </a:p>
          <a:p>
            <a:pPr marL="800100" lvl="1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 scholarships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239" y="4268151"/>
            <a:ext cx="2397987" cy="239798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3661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4400"/>
              <a:t>Internal Endorsement Process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85817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93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362349"/>
            <a:ext cx="8596668" cy="1084119"/>
          </a:xfrm>
        </p:spPr>
        <p:txBody>
          <a:bodyPr>
            <a:normAutofit/>
          </a:bodyPr>
          <a:lstStyle/>
          <a:p>
            <a:r>
              <a:rPr lang="en-US" dirty="0"/>
              <a:t>Goldwater </a:t>
            </a:r>
            <a:r>
              <a:rPr lang="en-US" dirty="0" smtClean="0"/>
              <a:t>Scholarship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Deadline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accent2"/>
                </a:solidFill>
              </a:rPr>
              <a:t>November 1</a:t>
            </a:r>
            <a:r>
              <a:rPr lang="en-US" sz="2000" baseline="30000" dirty="0">
                <a:solidFill>
                  <a:schemeClr val="accent2"/>
                </a:solidFill>
              </a:rPr>
              <a:t>st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63034" y="1365144"/>
            <a:ext cx="4185623" cy="576262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3034" y="2026332"/>
            <a:ext cx="4185623" cy="330411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Stipend of $7,500/year</a:t>
            </a:r>
            <a:endParaRPr lang="en-US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to sophomores and juniors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GPA of at least 3.7 (average GPA is 3.9)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U.S. Citizen or permanent </a:t>
            </a: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</a:t>
            </a:r>
            <a:endParaRPr lang="en-US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 to pursue a career in research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</a:t>
            </a:r>
            <a:r>
              <a:rPr lang="en-US" sz="15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sz="1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an institutional endorsement/nomination</a:t>
            </a:r>
            <a:endParaRPr lang="en-US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7981" y="1367314"/>
            <a:ext cx="4185618" cy="576262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Application: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7982" y="2028501"/>
            <a:ext cx="4298377" cy="3817305"/>
          </a:xfrm>
        </p:spPr>
        <p:txBody>
          <a:bodyPr>
            <a:normAutofit/>
          </a:bodyPr>
          <a:lstStyle/>
          <a:p>
            <a:pPr>
              <a:buFont typeface="Wingdings" pitchFamily="-112" charset="2"/>
              <a:buChar char="q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form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</a:t>
            </a: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essay questions on activities, professional aspirations, and motivations for future career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 main essay about your undergraduate research experience (similar to short research proposal)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college transcripts</a:t>
            </a:r>
          </a:p>
          <a:p>
            <a:pPr>
              <a:buFont typeface="Wingdings" pitchFamily="-112" charset="2"/>
              <a:buChar char="q"/>
              <a:defRPr/>
            </a:pPr>
            <a:r>
              <a:rPr lang="en-US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letters of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4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362349"/>
            <a:ext cx="8596668" cy="10841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to think about &amp; mention in application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3034" y="1904149"/>
            <a:ext cx="8780991" cy="2744051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long-term career goal?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your research problem/issue?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do you want to make to your field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Why should we care?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contribution/impact do you want to make to society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663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362349"/>
            <a:ext cx="8596668" cy="1084119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</a:t>
            </a:r>
            <a:r>
              <a:rPr lang="en-US" dirty="0" smtClean="0"/>
              <a:t>– Short Essays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3034" y="1332649"/>
            <a:ext cx="8780991" cy="498406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Goals/Professional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Aspirations (1-2 sentences)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pecific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for graduate school, post-doctoral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experiences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seminal courses and/or other learning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goals and professional aspirations – how your current academic program and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plans will assist in achieving your career goals and professional aspirations (3,000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characters)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213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an activity or experience that has been important in helping shape or reinforce your desire to pursue a research career in STEM (1,500 characters)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what way did COVID-19 or other hardships affect your research career plans and did those events alter your ability to pursue those plans?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(1,500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characters)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any social and/or economic impacts you have encountered that influenced your education. (1,500 characters)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4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362349"/>
            <a:ext cx="8596668" cy="1084119"/>
          </a:xfrm>
        </p:spPr>
        <p:txBody>
          <a:bodyPr>
            <a:normAutofit/>
          </a:bodyPr>
          <a:lstStyle/>
          <a:p>
            <a:r>
              <a:rPr lang="en-US" dirty="0" smtClean="0"/>
              <a:t>Research Projects &amp; Skills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3034" y="1332649"/>
            <a:ext cx="8780991" cy="498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Chronological order (earliest to most recent)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List up to 5 research projects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project and your involvement/role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name of supervising professor (look up title: Assistant Professor, Associate Professor, Professor, Director, etc.)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Dr. in front of supervising professor’s name (if relevant)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include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projects</a:t>
            </a:r>
          </a:p>
        </p:txBody>
      </p:sp>
    </p:spTree>
    <p:extLst>
      <p:ext uri="{BB962C8B-B14F-4D97-AF65-F5344CB8AC3E}">
        <p14:creationId xmlns:p14="http://schemas.microsoft.com/office/powerpoint/2010/main" val="163595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362349"/>
            <a:ext cx="8596668" cy="1084119"/>
          </a:xfrm>
        </p:spPr>
        <p:txBody>
          <a:bodyPr>
            <a:normAutofit/>
          </a:bodyPr>
          <a:lstStyle/>
          <a:p>
            <a:r>
              <a:rPr lang="en-US" dirty="0" smtClean="0"/>
              <a:t>Research Essay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3034" y="980224"/>
            <a:ext cx="8780991" cy="44395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a research mentor or faculty member in your field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point Arial font, 1 inch margins on all sides. 3 pages maximum including bibliographic information (see guidance on Goldwater website).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and institution on top left page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your motivation, background, experience, skills, and interest in pursuing a research career. Demonstrate through your work.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Clearly describe how you were involved in the work and what specific contributions you made to the work.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directions for the work or new research initiative built on skills learned.</a:t>
            </a:r>
          </a:p>
          <a:p>
            <a:pPr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that you think like a scientist</a:t>
            </a:r>
          </a:p>
        </p:txBody>
      </p:sp>
    </p:spTree>
    <p:extLst>
      <p:ext uri="{BB962C8B-B14F-4D97-AF65-F5344CB8AC3E}">
        <p14:creationId xmlns:p14="http://schemas.microsoft.com/office/powerpoint/2010/main" val="303061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4" y="362349"/>
            <a:ext cx="8596668" cy="1084119"/>
          </a:xfrm>
        </p:spPr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3034" y="1332649"/>
            <a:ext cx="7393297" cy="49840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Read the Goldwater Scholarship website &amp; sample application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out &amp; submit online the NIFS Intent to Apply Form at: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www.nifs.msu.edu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Create/revise a resume using the NIFS resume template at: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nifs.msu.edu/resources/student-resources.html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Fill out the pre-application on Goldwater website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out the internal Goldwater website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Think about 3 faculty to write recommendations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 with Dr. Janka before contacting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Ask professors, not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graduate students or TAs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Prepare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handout for recommenders, give at least 1 month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-112" charset="2"/>
              <a:buChar char="n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600"/>
              </a:spcAft>
              <a:buFont typeface="Wingdings" pitchFamily="-112" charset="2"/>
              <a:buChar char="n"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604977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BBE106CB40E4B8595C126AC9C6567" ma:contentTypeVersion="14" ma:contentTypeDescription="Create a new document." ma:contentTypeScope="" ma:versionID="4acba9f2a926b91c41b7872a5ef3d1ab">
  <xsd:schema xmlns:xsd="http://www.w3.org/2001/XMLSchema" xmlns:xs="http://www.w3.org/2001/XMLSchema" xmlns:p="http://schemas.microsoft.com/office/2006/metadata/properties" xmlns:ns3="d577af74-3215-4149-b9f6-9f441fe9b2d0" xmlns:ns4="6a475e11-fcb6-4864-acd9-52e5826390a9" targetNamespace="http://schemas.microsoft.com/office/2006/metadata/properties" ma:root="true" ma:fieldsID="2ab8c7ef3d830c4621fe98787c9ff253" ns3:_="" ns4:_="">
    <xsd:import namespace="d577af74-3215-4149-b9f6-9f441fe9b2d0"/>
    <xsd:import namespace="6a475e11-fcb6-4864-acd9-52e5826390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77af74-3215-4149-b9f6-9f441fe9b2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75e11-fcb6-4864-acd9-52e5826390a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5D8B68-65A4-457D-B3C0-E9B68A0EE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77af74-3215-4149-b9f6-9f441fe9b2d0"/>
    <ds:schemaRef ds:uri="6a475e11-fcb6-4864-acd9-52e5826390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7EC647-8735-48E0-9FBE-F68525319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D74EEC-13F2-4347-89C1-8F54B02C8BDD}">
  <ds:schemaRefs>
    <ds:schemaRef ds:uri="http://schemas.microsoft.com/office/infopath/2007/PartnerControls"/>
    <ds:schemaRef ds:uri="d577af74-3215-4149-b9f6-9f441fe9b2d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a475e11-fcb6-4864-acd9-52e5826390a9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637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Gotham Bold</vt:lpstr>
      <vt:lpstr>Gotham Book</vt:lpstr>
      <vt:lpstr>Trebuchet MS</vt:lpstr>
      <vt:lpstr>Wingdings</vt:lpstr>
      <vt:lpstr>Wingdings 3</vt:lpstr>
      <vt:lpstr>Facet</vt:lpstr>
      <vt:lpstr>Goldwater Scholarship</vt:lpstr>
      <vt:lpstr>NIFS Office</vt:lpstr>
      <vt:lpstr>Internal Endorsement Process</vt:lpstr>
      <vt:lpstr>Goldwater Scholarship Deadline: November 1st </vt:lpstr>
      <vt:lpstr>Questions to think about &amp; mention in application</vt:lpstr>
      <vt:lpstr>Application – Short Essays</vt:lpstr>
      <vt:lpstr>Research Projects &amp; Skills</vt:lpstr>
      <vt:lpstr>Research Essay</vt:lpstr>
      <vt:lpstr>Next Steps</vt:lpstr>
      <vt:lpstr>The National/International  Fellowships &amp; Scholarships (NIFS) Office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 Scholarships  &amp; Fellowships</dc:title>
  <dc:creator>Stokes, Chastity</dc:creator>
  <cp:lastModifiedBy>Janka, Kristin</cp:lastModifiedBy>
  <cp:revision>15</cp:revision>
  <dcterms:created xsi:type="dcterms:W3CDTF">2020-03-19T15:26:18Z</dcterms:created>
  <dcterms:modified xsi:type="dcterms:W3CDTF">2022-09-30T03:52:21Z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0x01010043DBBE106CB40E4B8595C126AC9C6567</vt:lpwstr>
  </property>
</Properties>
</file>